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7.png" ContentType="image/png"/>
  <Override PartName="/ppt/media/image3.png" ContentType="image/png"/>
  <Override PartName="/ppt/media/image12.png" ContentType="image/png"/>
  <Override PartName="/ppt/media/image5.jpeg" ContentType="image/jpeg"/>
  <Override PartName="/ppt/media/image20.png" ContentType="image/png"/>
  <Override PartName="/ppt/media/image9.png" ContentType="image/png"/>
  <Override PartName="/ppt/media/image18.png" ContentType="image/png"/>
  <Override PartName="/ppt/media/image6.jpeg" ContentType="image/jpeg"/>
  <Override PartName="/ppt/media/image1.png" ContentType="image/png"/>
  <Override PartName="/ppt/media/image10.png" ContentType="image/png"/>
  <Override PartName="/ppt/media/image7.jpeg" ContentType="image/jpeg"/>
  <Override PartName="/ppt/media/image28.png" ContentType="image/png"/>
  <Override PartName="/ppt/media/image8.jpeg" ContentType="image/jpeg"/>
  <Override PartName="/ppt/media/image2.png" ContentType="image/png"/>
  <Override PartName="/ppt/media/image11.png" ContentType="image/png"/>
  <Override PartName="/ppt/media/image4.jpeg" ContentType="image/jpeg"/>
  <Override PartName="/ppt/media/hdphoto1.wdp" ContentType="image/vnd.ms-photo"/>
  <Override PartName="/ppt/media/image25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hdphoto2.wdp" ContentType="image/vnd.ms-photo"/>
  <Override PartName="/ppt/media/image26.png" ContentType="image/png"/>
  <Override PartName="/ppt/comments/comment20.xml" ContentType="application/vnd.openxmlformats-officedocument.presentationml.comments+xml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Authors.xml" ContentType="application/vnd.openxmlformats-officedocument.presentationml.commentAuthor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</p:sldIdLst>
  <p:sldSz cx="12192000" cy="6858000"/>
  <p:notesSz cx="6858000" cy="9144000"/>
</p:presentation>
</file>

<file path=ppt/commentAuthors.xml><?xml version="1.0" encoding="utf-8"?>
<p:cmAuthorLst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<Relationship Id="rId41" Type="http://schemas.openxmlformats.org/officeDocument/2006/relationships/presProps" Target="presProps.xml"/><Relationship Id="rId42" Type="http://schemas.openxmlformats.org/officeDocument/2006/relationships/commentAuthors" Target="commentAuthors.xml"/>
</Relationships>
</file>

<file path=ppt/comments/comment20.xml><?xml version="1.0" encoding="utf-8"?>
<p:cmLst xmlns:p="http://schemas.openxmlformats.org/presentationml/2006/main">
  <p:cm authorId="0" dt="2025-07-29T05:32:29.000000000" idx="1">
    <p:pos x="0" y="0"/>
    <p:text/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78EEDE29-89B6-4706-8B2B-415CDDE4402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sldNum" idx="1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C6E971-6AAB-4CA1-9DFF-5847A53187C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2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E2243175-DD0F-499C-BA2B-5DE96036A4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sldNum" idx="2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D7BFDD9-E675-401E-9587-7A62C61DC38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2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A83F755-5B4A-4BAC-A473-0BEAED38592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2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E45082B-B6C1-4DCD-B390-8D7FF4C283C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B27E829-ABC9-4AC5-AD8B-5688EC3547C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2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CB1605C-4E10-4B23-871B-4FD6665C31B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477BF16-6B0C-4FEB-B948-27929A496C73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8316682-A1BC-4924-8E41-D7E2565E65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74FDA3-013F-4F85-BC7D-449802CCD5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+ picture 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177252-0B64-4323-B001-0EA7573B9E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3E2581-D814-4499-AE67-6E8C6B23E6F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38293AC-E97E-4E65-A462-7805C0FEE44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38080" y="2024640"/>
            <a:ext cx="287820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8002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lphaL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12574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arenR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146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lphaLcParenR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459840" y="2024640"/>
            <a:ext cx="489348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E45F0A-F1BD-47C6-A63C-673184282F8F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448200"/>
            <a:ext cx="6171840" cy="15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38080" y="2257200"/>
            <a:ext cx="4893480" cy="39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7500960" y="-22320"/>
            <a:ext cx="4714560" cy="687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960" y="6303960"/>
            <a:ext cx="428688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96040" y="2106720"/>
            <a:ext cx="2066760" cy="3633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Second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d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l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F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r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h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l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Fi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ft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h 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le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el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484080" y="2106720"/>
            <a:ext cx="7869600" cy="4016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table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CC2DCC6-2D3B-4DD8-A993-F6934CD3CDA4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448200"/>
            <a:ext cx="6171840" cy="15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38080" y="2257200"/>
            <a:ext cx="4893480" cy="39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7500960" y="-22320"/>
            <a:ext cx="4714560" cy="6879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960" y="6303960"/>
            <a:ext cx="428688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38080" y="1790280"/>
            <a:ext cx="513396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body"/>
          </p:nvPr>
        </p:nvSpPr>
        <p:spPr>
          <a:xfrm>
            <a:off x="6219360" y="1790280"/>
            <a:ext cx="5133960" cy="411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5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6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4AD0A03-6D3B-472B-AFA1-91ED61DEAA68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13080" y="2107800"/>
            <a:ext cx="10965240" cy="3919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icon to add table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D2DB18F-FA5C-4E69-A331-2435AAB9DC83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lt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1362600" y="400320"/>
            <a:ext cx="946692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362240" y="3738600"/>
            <a:ext cx="946764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lt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562800" y="457200"/>
            <a:ext cx="4836960" cy="199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-28800" y="0"/>
            <a:ext cx="611460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562800" y="2752200"/>
            <a:ext cx="4836960" cy="3135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4572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9144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13716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1828800"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62800" y="6303960"/>
            <a:ext cx="301464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117440" y="762120"/>
            <a:ext cx="5065920" cy="290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86520" y="-22320"/>
            <a:ext cx="6080400" cy="6901920"/>
          </a:xfrm>
          <a:prstGeom prst="rect">
            <a:avLst/>
          </a:prstGeom>
          <a:noFill/>
          <a:ln w="0">
            <a:noFill/>
          </a:ln>
        </p:spPr>
        <p:txBody>
          <a:bodyPr lIns="0" rIns="90000" tIns="0" bIns="45000" anchor="t">
            <a:norm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image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242320" y="466200"/>
            <a:ext cx="6241320" cy="17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287600" cy="6857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Click icon to add picture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242320" y="2286000"/>
            <a:ext cx="6241320" cy="347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91640" y="6303960"/>
            <a:ext cx="4286880" cy="55368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523880" y="1143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</a:t>
            </a: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the outline </a:t>
            </a: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text format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Outline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Outline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Outl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ine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Lev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x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h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h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u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i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n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v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Click to add title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2024640"/>
            <a:ext cx="521172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459840" y="2024640"/>
            <a:ext cx="489348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add text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4572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6858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9144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&lt;date/time&gt;</a:t>
            </a:r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6D9112B-30E5-4B13-9E4A-E694043E44BF}" type="slidenum">
              <a:rPr b="0" lang="en-US" sz="1200" spc="-1" strike="noStrike">
                <a:solidFill>
                  <a:schemeClr val="dk1">
                    <a:tint val="82000"/>
                  </a:schemeClr>
                </a:solidFill>
                <a:latin typeface="Calibri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comments" Target="../comments/comment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0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2.wdp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Placeholder 7" descr="abstract image"/>
          <p:cNvPicPr/>
          <p:nvPr/>
        </p:nvPicPr>
        <p:blipFill>
          <a:blip r:embed="rId1">
            <a:alphaModFix amt="52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Loan modelling 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192600" y="959760"/>
            <a:ext cx="5522400" cy="271656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3657600" y="3867480"/>
            <a:ext cx="4572000" cy="2864520"/>
          </a:xfrm>
          <a:prstGeom prst="rect">
            <a:avLst/>
          </a:prstGeom>
          <a:ln w="0"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5968800" y="815040"/>
            <a:ext cx="6216840" cy="305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28600" y="521280"/>
            <a:ext cx="5486400" cy="340992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6400800" y="541800"/>
            <a:ext cx="5373720" cy="3344400"/>
          </a:xfrm>
          <a:prstGeom prst="rect">
            <a:avLst/>
          </a:prstGeom>
          <a:ln w="0">
            <a:noFill/>
          </a:ln>
        </p:spPr>
      </p:pic>
      <p:pic>
        <p:nvPicPr>
          <p:cNvPr id="93" name="" descr=""/>
          <p:cNvPicPr/>
          <p:nvPr/>
        </p:nvPicPr>
        <p:blipFill>
          <a:blip r:embed="rId3"/>
          <a:stretch/>
        </p:blipFill>
        <p:spPr>
          <a:xfrm>
            <a:off x="4298040" y="3886200"/>
            <a:ext cx="4160160" cy="279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332640" y="386640"/>
            <a:ext cx="5075640" cy="334224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2514600" y="3776040"/>
            <a:ext cx="6380280" cy="308196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3"/>
          <a:stretch/>
        </p:blipFill>
        <p:spPr>
          <a:xfrm>
            <a:off x="6263640" y="422280"/>
            <a:ext cx="5394960" cy="335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22860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2400" spc="299" strike="noStrike" cap="all">
                <a:solidFill>
                  <a:schemeClr val="dk1"/>
                </a:solidFill>
                <a:latin typeface="Calibri Light"/>
              </a:rPr>
              <a:t>visuals the columns checking for balancing and scaling</a:t>
            </a:r>
            <a:endParaRPr b="0" lang="en-US" sz="2400" spc="299" strike="noStrike" cap="all">
              <a:solidFill>
                <a:schemeClr val="dk1"/>
              </a:solidFill>
              <a:latin typeface="Calibri Light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1828800" y="1710720"/>
            <a:ext cx="8300160" cy="377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ubtitle 2"/>
          <p:cNvSpPr txBox="1"/>
          <p:nvPr/>
        </p:nvSpPr>
        <p:spPr>
          <a:xfrm>
            <a:off x="1352880" y="2203560"/>
            <a:ext cx="914364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299" strike="noStrike" cap="all">
                <a:solidFill>
                  <a:schemeClr val="lt1"/>
                </a:solidFill>
                <a:latin typeface="Calibri"/>
              </a:rPr>
              <a:t>Scaling &amp; balancing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/>
          </p:nvPr>
        </p:nvSpPr>
        <p:spPr>
          <a:xfrm>
            <a:off x="412560" y="1574640"/>
            <a:ext cx="3040200" cy="4561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Split data (Train/Test)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Apply models: Logistic Regression, Random Forest, SVM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Evaluate using Accuracy, Precision, Recall, F1-Score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Use GridSearchCV for hyperparameter tuning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1" name=""/>
          <p:cNvSpPr/>
          <p:nvPr/>
        </p:nvSpPr>
        <p:spPr>
          <a:xfrm>
            <a:off x="4549320" y="1610640"/>
            <a:ext cx="7293240" cy="4122000"/>
          </a:xfrm>
          <a:custGeom>
            <a:avLst/>
            <a:gdLst/>
            <a:ahLst/>
            <a:rect l="0" t="0" r="r" b="b"/>
            <a:pathLst>
              <a:path w="20259" h="11450">
                <a:moveTo>
                  <a:pt x="0" y="11450"/>
                </a:moveTo>
                <a:cubicBezTo>
                  <a:pt x="0" y="7633"/>
                  <a:pt x="0" y="3817"/>
                  <a:pt x="0" y="0"/>
                </a:cubicBezTo>
                <a:cubicBezTo>
                  <a:pt x="6753" y="0"/>
                  <a:pt x="13506" y="0"/>
                  <a:pt x="20259" y="0"/>
                </a:cubicBezTo>
                <a:cubicBezTo>
                  <a:pt x="20259" y="3817"/>
                  <a:pt x="20259" y="7633"/>
                  <a:pt x="20259" y="11450"/>
                </a:cubicBezTo>
                <a:cubicBezTo>
                  <a:pt x="13506" y="11450"/>
                  <a:pt x="6753" y="11450"/>
                  <a:pt x="0" y="11450"/>
                </a:cubicBezTo>
                <a:close/>
              </a:path>
            </a:pathLst>
          </a:custGeom>
          <a:blipFill rotWithShape="0">
            <a:blip r:embed="rId1"/>
            <a:stretch/>
          </a:blipFill>
          <a:ln w="0">
            <a:noFill/>
          </a:ln>
        </p:spPr>
        <p:txBody>
          <a:bodyPr lIns="90000" rIns="90000" tIns="45000" bIns="45000" anchor="ctr" anchorCtr="1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/>
          </p:nvPr>
        </p:nvSpPr>
        <p:spPr>
          <a:xfrm>
            <a:off x="838080" y="2257200"/>
            <a:ext cx="4893480" cy="39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Detected class imbalance in the target variable.</a:t>
            </a:r>
            <a:br>
              <a:rPr sz="1800"/>
            </a:b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Applied </a:t>
            </a: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SMOTE (Synthetic Minority Over-sampling Technique)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 to generate synthetic samples for the minority class.</a:t>
            </a:r>
            <a:br>
              <a:rPr sz="1800"/>
            </a:b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This method was selected based on the data distribution and its effectiveness in improving model performance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8229600" y="3402720"/>
            <a:ext cx="2971800" cy="2312280"/>
          </a:xfrm>
          <a:prstGeom prst="rect">
            <a:avLst/>
          </a:prstGeom>
          <a:ln w="0">
            <a:noFill/>
          </a:ln>
        </p:spPr>
      </p:pic>
      <p:pic>
        <p:nvPicPr>
          <p:cNvPr id="104" name="" descr=""/>
          <p:cNvPicPr/>
          <p:nvPr/>
        </p:nvPicPr>
        <p:blipFill>
          <a:blip r:embed="rId2"/>
          <a:stretch/>
        </p:blipFill>
        <p:spPr>
          <a:xfrm>
            <a:off x="8229600" y="685800"/>
            <a:ext cx="2961000" cy="2339280"/>
          </a:xfrm>
          <a:prstGeom prst="rect">
            <a:avLst/>
          </a:prstGeom>
          <a:ln w="0">
            <a:noFill/>
          </a:ln>
        </p:spPr>
      </p:pic>
      <p:sp>
        <p:nvSpPr>
          <p:cNvPr id="105" name="Subtitle 9"/>
          <p:cNvSpPr txBox="1"/>
          <p:nvPr/>
        </p:nvSpPr>
        <p:spPr>
          <a:xfrm>
            <a:off x="743760" y="457200"/>
            <a:ext cx="4971240" cy="91440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defTabSz="914400">
              <a:lnSpc>
                <a:spcPct val="90000"/>
              </a:lnSpc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Handling Class Imbalance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"/>
          <p:cNvSpPr txBox="1"/>
          <p:nvPr/>
        </p:nvSpPr>
        <p:spPr>
          <a:xfrm>
            <a:off x="1143000" y="1828800"/>
            <a:ext cx="4343400" cy="4221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Used StandardScaler from sklearn.preprocessing.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Standardizes features by removing the mean and scaling to unit variance.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Helps improve performance of distance-based models like KNN and SVM.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Ensures all numerical features are on the same scale.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Applied scaling after splitting data to avoid data leakage.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algn="just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</a:rPr>
              <a:t>Important for algorithms sensitive to feature magnitude.</a:t>
            </a:r>
            <a:endParaRPr b="0" lang="en-US" sz="13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7086600" y="1775520"/>
            <a:ext cx="4431960" cy="3710880"/>
          </a:xfrm>
          <a:prstGeom prst="rect">
            <a:avLst/>
          </a:prstGeom>
          <a:ln w="0">
            <a:noFill/>
          </a:ln>
        </p:spPr>
      </p:pic>
      <p:sp>
        <p:nvSpPr>
          <p:cNvPr id="108" name="Subtitle 8"/>
          <p:cNvSpPr txBox="1"/>
          <p:nvPr/>
        </p:nvSpPr>
        <p:spPr>
          <a:xfrm>
            <a:off x="1429200" y="305280"/>
            <a:ext cx="914364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scalling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ubtitle 10"/>
          <p:cNvSpPr txBox="1"/>
          <p:nvPr/>
        </p:nvSpPr>
        <p:spPr>
          <a:xfrm>
            <a:off x="1600200" y="2619000"/>
            <a:ext cx="845820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Models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"/>
          <p:cNvSpPr txBox="1"/>
          <p:nvPr/>
        </p:nvSpPr>
        <p:spPr>
          <a:xfrm>
            <a:off x="1371600" y="1233000"/>
            <a:ext cx="2971800" cy="3999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Logistic Regression: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C, solver, and penalty.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Random Forest: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n_estimators, max_depth, min_samples_split.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K-Nearest Neighbors (KNN)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n_neighbors and weights.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Support Vector Machine (SVM):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C, kernel, and gamma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7461360" y="1010160"/>
            <a:ext cx="3809160" cy="4913640"/>
          </a:xfrm>
          <a:prstGeom prst="rect">
            <a:avLst/>
          </a:prstGeom>
          <a:ln w="0">
            <a:noFill/>
          </a:ln>
        </p:spPr>
      </p:pic>
      <p:sp>
        <p:nvSpPr>
          <p:cNvPr id="112" name="Subtitle 3"/>
          <p:cNvSpPr txBox="1"/>
          <p:nvPr/>
        </p:nvSpPr>
        <p:spPr>
          <a:xfrm>
            <a:off x="2971800" y="155160"/>
            <a:ext cx="617220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Models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562800" y="457200"/>
            <a:ext cx="4836960" cy="199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AGENDA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icture Placeholder 14"/>
          <p:cNvSpPr/>
          <p:nvPr/>
        </p:nvSpPr>
        <p:spPr>
          <a:xfrm>
            <a:off x="-28800" y="0"/>
            <a:ext cx="6114600" cy="6857640"/>
          </a:xfrm>
          <a:prstGeom prst="parallelogram">
            <a:avLst>
              <a:gd name="adj" fmla="val 25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562800" y="2450520"/>
            <a:ext cx="4836960" cy="3786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81111"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1. Introduction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2. Dataset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Overview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3. Data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Preprocessing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4. Exploratory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Data Analysis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5. Modeling &amp;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Evaluation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6. Key Insights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7.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Communication </a:t>
            </a: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Impact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299" strike="noStrike" cap="all">
                <a:solidFill>
                  <a:schemeClr val="dk1"/>
                </a:solidFill>
                <a:latin typeface="Calibri"/>
              </a:rPr>
              <a:t>8. Conclusion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"/>
          <p:cNvSpPr txBox="1"/>
          <p:nvPr/>
        </p:nvSpPr>
        <p:spPr>
          <a:xfrm>
            <a:off x="1600200" y="1600200"/>
            <a:ext cx="3353400" cy="4220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Decision Tree: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max_depth and min_samples_split.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Naive Bayes: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No tuning needed (GaussianNB is parameter-free).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XGBoost: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Tuned n_estimators, max_depth, learning_rate.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"/>
          <p:cNvSpPr txBox="1"/>
          <p:nvPr/>
        </p:nvSpPr>
        <p:spPr>
          <a:xfrm>
            <a:off x="6100920" y="1549440"/>
            <a:ext cx="4643280" cy="3936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130000"/>
              <a:buFont typeface="Symbol" charset="2"/>
              <a:buChar char="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Tuning Approach: GridSearchCV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Used GridSearchCV for systematic hyperparameter tuning.</a:t>
            </a:r>
            <a:endParaRPr b="0" lang="en-US" sz="11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Performed cross-validation to avoid overfitting.</a:t>
            </a:r>
            <a:endParaRPr b="0" lang="en-US" sz="11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pPr marL="216000" indent="-216000">
              <a:lnSpc>
                <a:spcPct val="100000"/>
              </a:lnSpc>
              <a:spcBef>
                <a:spcPts val="340"/>
              </a:spcBef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Best parameters were selected based on validation accuracy.</a:t>
            </a:r>
            <a:endParaRPr b="0" lang="en-US" sz="1100" spc="-1" strike="noStrike">
              <a:solidFill>
                <a:srgbClr val="000000"/>
              </a:solidFill>
              <a:latin typeface="Arial"/>
              <a:ea typeface="Noto Sans CJK SC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Subtitle 4"/>
          <p:cNvSpPr txBox="1"/>
          <p:nvPr/>
        </p:nvSpPr>
        <p:spPr>
          <a:xfrm>
            <a:off x="2743200" y="155520"/>
            <a:ext cx="617220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Models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5943600" y="3190320"/>
            <a:ext cx="4387680" cy="229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448200"/>
            <a:ext cx="6171840" cy="15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Confusion Matrix &amp; Metrics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838080" y="2257200"/>
            <a:ext cx="4893480" cy="390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Visualize confusion matrix with Seaborn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Calculate metrics: Accuracy, Precision, Recall, F1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Discuss true/false positives and negatives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6172200" y="1600200"/>
            <a:ext cx="5486400" cy="307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ubtitle 6"/>
          <p:cNvSpPr txBox="1"/>
          <p:nvPr/>
        </p:nvSpPr>
        <p:spPr>
          <a:xfrm>
            <a:off x="1352880" y="2203560"/>
            <a:ext cx="914364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/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2514600" y="2286000"/>
            <a:ext cx="6858000" cy="1371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 defTabSz="914400">
              <a:lnSpc>
                <a:spcPct val="90000"/>
              </a:lnSpc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Deployment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ubtitle 5"/>
          <p:cNvSpPr txBox="1"/>
          <p:nvPr/>
        </p:nvSpPr>
        <p:spPr>
          <a:xfrm>
            <a:off x="2972160" y="155520"/>
            <a:ext cx="617220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dashboard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5487840" y="1358640"/>
            <a:ext cx="6546960" cy="402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2192120" cy="6877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Placeholder 11" descr="A close up of dots&#10;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387800" y="1067040"/>
            <a:ext cx="9466920" cy="25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THANK YOU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Placeholder 7" descr="close up of computer code"/>
          <p:cNvPicPr/>
          <p:nvPr/>
        </p:nvPicPr>
        <p:blipFill>
          <a:blip r:embed="rId1">
            <a:alphaModFix amt="4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0" t="7811" r="0" b="781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523880" y="228600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4800" spc="299" strike="noStrike" cap="all">
                <a:solidFill>
                  <a:schemeClr val="lt1"/>
                </a:solidFill>
                <a:latin typeface="Calibri Light"/>
              </a:rPr>
              <a:t>Dataset overview</a:t>
            </a:r>
            <a:endParaRPr b="0" lang="en-US" sz="4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004040" y="466200"/>
            <a:ext cx="10479600" cy="171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299" strike="noStrike" cap="all">
                <a:solidFill>
                  <a:schemeClr val="dk1"/>
                </a:solidFill>
                <a:latin typeface="Calibri Light"/>
              </a:rPr>
              <a:t>Project Overview: Loan Modelling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1658520" y="2176560"/>
            <a:ext cx="6543720" cy="3547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What is Loan Modeling?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Briefly explain the concept: Using data to predict the likelihood of loan repayment or identify optimal lending strategies.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Our Objective: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228600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(State your specific objective here, e.g., To build a model that predicts customer loan default, or to analyze customer data to identify potential loan candidates.)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Dataset structure</a:t>
            </a:r>
            <a:endParaRPr b="0" lang="en-US" sz="3200" spc="299" strike="noStrike" cap="all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2024640"/>
            <a:ext cx="287820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1.Source: Bank Personal Loan Modelling Dataset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2.Features: Age, Income, Experience, Family Size, Education, CCAvg, Mortgage,securities account,cd account, online ,creditcard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3.Target: personal loan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3" name="Picture Placeholder 7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>
            <a:off x="4343400" y="2057400"/>
            <a:ext cx="7718400" cy="385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23880" y="1143360"/>
            <a:ext cx="9143640" cy="228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n-US" sz="3200" spc="299" strike="noStrike" cap="all">
                <a:solidFill>
                  <a:schemeClr val="dk1"/>
                </a:solidFill>
                <a:latin typeface="Calibri Light"/>
              </a:rPr>
              <a:t>Exploratory Data Analysis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1523880" y="3835080"/>
            <a:ext cx="914364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299" strike="noStrike" cap="all">
                <a:solidFill>
                  <a:schemeClr val="lt1"/>
                </a:solidFill>
                <a:latin typeface="Calibri"/>
              </a:rPr>
              <a:t>ENHANCING YOUR PRESENTATION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3200" spc="299" strike="noStrike" cap="all">
                <a:solidFill>
                  <a:schemeClr val="dk1"/>
                </a:solidFill>
                <a:latin typeface="Calibri Light"/>
              </a:rPr>
              <a:t>Data Preprocessing Pipeline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838080" y="2024640"/>
            <a:ext cx="521172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Workflow: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 (Consider a simple flowchart visual for this slide)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Handling Missing Values &amp; Duplicates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Data Type Correction &amp; Feature Selection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Outlier Detection &amp; Treatment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Correlation Analysis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Feature Engineering / Scaling (if applicable)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1" indent="-22860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Handling Class Imbalance (e.g., SMOTE)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9" name="Content Placeholder 6" descr="A screenshot of a computer&#10;&#10;AI-generated content may be incorrect."/>
          <p:cNvPicPr/>
          <p:nvPr/>
        </p:nvPicPr>
        <p:blipFill>
          <a:blip r:embed="rId1"/>
          <a:stretch/>
        </p:blipFill>
        <p:spPr>
          <a:xfrm rot="10800000">
            <a:off x="6367320" y="6162480"/>
            <a:ext cx="92520" cy="45360"/>
          </a:xfrm>
          <a:prstGeom prst="rect">
            <a:avLst/>
          </a:prstGeom>
          <a:ln w="0">
            <a:noFill/>
          </a:ln>
        </p:spPr>
      </p:pic>
      <p:pic>
        <p:nvPicPr>
          <p:cNvPr id="80" name="Picture 10" descr="A screenshot of a computer&#10;&#10;AI-generated content may be incorrect."/>
          <p:cNvPicPr/>
          <p:nvPr/>
        </p:nvPicPr>
        <p:blipFill>
          <a:blip r:embed="rId2"/>
          <a:stretch/>
        </p:blipFill>
        <p:spPr>
          <a:xfrm flipH="1" rot="10800000">
            <a:off x="3989520" y="9905400"/>
            <a:ext cx="118440" cy="45360"/>
          </a:xfrm>
          <a:prstGeom prst="rect">
            <a:avLst/>
          </a:prstGeom>
          <a:ln w="0">
            <a:noFill/>
          </a:ln>
        </p:spPr>
      </p:pic>
      <p:pic>
        <p:nvPicPr>
          <p:cNvPr id="81" name="Content Placeholder 14" descr="A comparison of a graph&#10;&#10;AI-generated content may be incorrect."/>
          <p:cNvPicPr/>
          <p:nvPr/>
        </p:nvPicPr>
        <p:blipFill>
          <a:blip r:embed="rId3"/>
          <a:stretch/>
        </p:blipFill>
        <p:spPr>
          <a:xfrm>
            <a:off x="7336080" y="2023920"/>
            <a:ext cx="3140640" cy="413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76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correlation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838080" y="2024640"/>
            <a:ext cx="2878200" cy="413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Use correlation matrix to identify related features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914400">
              <a:lnSpc>
                <a:spcPct val="90000"/>
              </a:lnSpc>
              <a:spcBef>
                <a:spcPts val="1001"/>
              </a:spcBef>
              <a:spcAft>
                <a:spcPts val="1001"/>
              </a:spcAft>
              <a:buClr>
                <a:srgbClr val="e89756"/>
              </a:buClr>
              <a:buFont typeface="Calibri Light"/>
              <a:buAutoNum type="arabicPeriod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Remove 'Experience' due to high correlation with 'Age'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4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0"/>
            <a:ext cx="12191760" cy="553680"/>
          </a:xfrm>
          <a:prstGeom prst="rect">
            <a:avLst/>
          </a:prstGeom>
          <a:gradFill rotWithShape="0">
            <a:gsLst>
              <a:gs pos="0">
                <a:srgbClr val="00023a"/>
              </a:gs>
              <a:gs pos="50000">
                <a:srgbClr val="a53f51"/>
              </a:gs>
              <a:gs pos="100000">
                <a:srgbClr val="e99a5b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85" name="Picture 7" descr="A screenshot of a graph&#10;&#10;AI-generated content may be incorrect."/>
          <p:cNvPicPr/>
          <p:nvPr/>
        </p:nvPicPr>
        <p:blipFill>
          <a:blip r:embed="rId1"/>
          <a:stretch/>
        </p:blipFill>
        <p:spPr>
          <a:xfrm>
            <a:off x="6172200" y="1833480"/>
            <a:ext cx="5716440" cy="4110120"/>
          </a:xfrm>
          <a:prstGeom prst="rect">
            <a:avLst/>
          </a:prstGeom>
          <a:ln w="0">
            <a:noFill/>
          </a:ln>
        </p:spPr>
      </p:pic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11307960" y="6116400"/>
            <a:ext cx="45360" cy="4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22680" bIns="22680" anchor="t">
            <a:normAutofit fontScale="12222" lnSpcReduction="20000"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ubtitle 1"/>
          <p:cNvSpPr txBox="1"/>
          <p:nvPr/>
        </p:nvSpPr>
        <p:spPr>
          <a:xfrm>
            <a:off x="1473480" y="2968200"/>
            <a:ext cx="9143640" cy="682920"/>
          </a:xfrm>
          <a:prstGeom prst="rect">
            <a:avLst/>
          </a:prstGeom>
          <a:gradFill rotWithShape="0">
            <a:gsLst>
              <a:gs pos="0">
                <a:srgbClr val="e99a5b"/>
              </a:gs>
              <a:gs pos="50000">
                <a:srgbClr val="a53f51"/>
              </a:gs>
              <a:gs pos="100000">
                <a:srgbClr val="00023a"/>
              </a:gs>
            </a:gsLst>
            <a:lin ang="2700000"/>
          </a:gradFill>
          <a:ln w="0">
            <a:noFill/>
          </a:ln>
        </p:spPr>
        <p:txBody>
          <a:bodyPr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en-US" sz="2200" spc="299" strike="noStrike" cap="all">
                <a:solidFill>
                  <a:schemeClr val="lt1"/>
                </a:solidFill>
                <a:latin typeface="Calibri"/>
              </a:rPr>
              <a:t>Visualizations based on thoughtful questions 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{2DAFBEC7-324D-4A45-8399-54FE3F5D3C52}TFb73f27a7-0404-48d9-96f8-0ca8d35477ec68e4afe9_win32-7b62b493978d</Template>
  <TotalTime>98</TotalTime>
  <Application>LibreOffice/24.2.7.2$Linux_X86_64 LibreOffice_project/420$Build-2</Application>
  <AppVersion>15.0000</AppVersion>
  <Words>544</Words>
  <Paragraphs>131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2025-07-28T22:40:37Z</dcterms:created>
  <dc:creator>elsharkawyamrelsharkawy@gmail.com</dc:creator>
  <dc:description/>
  <dc:language>en-US</dc:language>
  <cp:lastModifiedBy/>
  <dcterms:modified xsi:type="dcterms:W3CDTF">2025-07-29T05:56:59Z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Notes">
    <vt:i4>11</vt:i4>
  </property>
  <property fmtid="{D5CDD505-2E9C-101B-9397-08002B2CF9AE}" pid="5" name="PresentationFormat">
    <vt:lpwstr>Widescreen</vt:lpwstr>
  </property>
  <property fmtid="{D5CDD505-2E9C-101B-9397-08002B2CF9AE}" pid="6" name="Slides">
    <vt:i4>18</vt:i4>
  </property>
</Properties>
</file>